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 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 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 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 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 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 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 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thviewer.live" TargetMode="External"/><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apple.com/uk" TargetMode="External"/><Relationship Id="rId3" Type="http://schemas.openxmlformats.org/officeDocument/2006/relationships/hyperlink" Target="http://defisafety.com" TargetMode="External"/><Relationship Id="rId4"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orkmon.ethdevops.io" TargetMode="Externa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vanity-eth.tk" TargetMode="Externa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hainlist.org" TargetMode="External"/><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thtx.info" TargetMode="Externa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eeposaurus.com" TargetMode="External"/><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vfat.tools" TargetMode="External"/><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xplore.flashbots.net" TargetMode="External"/><Relationship Id="rId3"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ancel-ethereum-transactions.web.app" TargetMode="External"/><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ancoleman.io/bip39" TargetMode="External"/><Relationship Id="rId3"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arni.fi" TargetMode="External"/><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thdashboard.com" TargetMode="External"/><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pumpmygas.xyz" TargetMode="External"/><Relationship Id="rId3"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ypto51.app" TargetMode="External"/><Relationship Id="rId3"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thmail.cc" TargetMode="External"/><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isperse.app" TargetMode="Externa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ryptofees.info" TargetMode="Externa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urucombo.app" TargetMode="External"/><Relationship Id="rId3"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indeth.io" TargetMode="External"/><Relationship Id="rId3"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wesome.re"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ratiogang.com" TargetMode="External"/><Relationship Id="rId3" Type="http://schemas.openxmlformats.org/officeDocument/2006/relationships/image" Target="../media/image2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poorvlathey.com/impersonator/" TargetMode="External"/><Relationship Id="rId3"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hal.xyz" TargetMode="External"/><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ac.dappstar.io" TargetMode="External"/><Relationship Id="rId3"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th.build" TargetMode="External"/><Relationship Id="rId3"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l2beat.com" TargetMode="External"/><Relationship Id="rId3"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ultrasound.money" TargetMode="External"/><Relationship Id="rId3"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ees.wtf" TargetMode="External"/><Relationship Id="rId3"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xn.finance" TargetMode="External"/><Relationship Id="rId3" Type="http://schemas.openxmlformats.org/officeDocument/2006/relationships/image" Target="../media/image3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feedvitalik.com" TargetMode="External"/><Relationship Id="rId3"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gweicz/defi-toolkit"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gwei.cz"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hackmd.io/@gweicz/defi-toolkit" TargetMode="External"/><Relationship Id="rId3" Type="http://schemas.openxmlformats.org/officeDocument/2006/relationships/hyperlink" Target="https://github.com/gweicz/defi-toolki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efillama.com" TargetMode="Externa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73846"/>
        </a:solidFill>
      </p:bgPr>
    </p:bg>
    <p:spTree>
      <p:nvGrpSpPr>
        <p:cNvPr id="1" name=""/>
        <p:cNvGrpSpPr/>
        <p:nvPr/>
      </p:nvGrpSpPr>
      <p:grpSpPr>
        <a:xfrm>
          <a:off x="0" y="0"/>
          <a:ext cx="0" cy="0"/>
          <a:chOff x="0" y="0"/>
          <a:chExt cx="0" cy="0"/>
        </a:xfrm>
      </p:grpSpPr>
      <p:sp>
        <p:nvSpPr>
          <p:cNvPr id="151" name="tree (@treecz) - ETHBrno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tree (@treecz) - ETHBrno 2021</a:t>
            </a:r>
          </a:p>
        </p:txBody>
      </p:sp>
      <p:sp>
        <p:nvSpPr>
          <p:cNvPr id="152" name="DeFi Toolkit"/>
          <p:cNvSpPr txBox="1"/>
          <p:nvPr>
            <p:ph type="ctrTitle"/>
          </p:nvPr>
        </p:nvSpPr>
        <p:spPr>
          <a:prstGeom prst="rect">
            <a:avLst/>
          </a:prstGeom>
        </p:spPr>
        <p:txBody>
          <a:bodyPr/>
          <a:lstStyle/>
          <a:p>
            <a:pPr/>
            <a:r>
              <a:t>DeFi Toolkit</a:t>
            </a:r>
          </a:p>
        </p:txBody>
      </p:sp>
      <p:sp>
        <p:nvSpPr>
          <p:cNvPr id="153" name="Nástroje pro práci s Ethereum síti"/>
          <p:cNvSpPr txBox="1"/>
          <p:nvPr>
            <p:ph type="subTitle" sz="quarter" idx="1"/>
          </p:nvPr>
        </p:nvSpPr>
        <p:spPr>
          <a:prstGeom prst="rect">
            <a:avLst/>
          </a:prstGeom>
        </p:spPr>
        <p:txBody>
          <a:bodyPr/>
          <a:lstStyle>
            <a:lvl1pPr>
              <a:defRPr>
                <a:solidFill>
                  <a:srgbClr val="1C3557"/>
                </a:solidFill>
              </a:defRPr>
            </a:lvl1pPr>
          </a:lstStyle>
          <a:p>
            <a:pPr/>
            <a:r>
              <a:t>Nástroje pro práci s Ethereum síti</a:t>
            </a:r>
          </a:p>
        </p:txBody>
      </p:sp>
      <p:pic>
        <p:nvPicPr>
          <p:cNvPr id="154" name="logo-default.png" descr="logo-default.png"/>
          <p:cNvPicPr>
            <a:picLocks noChangeAspect="1"/>
          </p:cNvPicPr>
          <p:nvPr/>
        </p:nvPicPr>
        <p:blipFill>
          <a:blip r:embed="rId2">
            <a:extLst/>
          </a:blip>
          <a:stretch>
            <a:fillRect/>
          </a:stretch>
        </p:blipFill>
        <p:spPr>
          <a:xfrm>
            <a:off x="17884940" y="1178271"/>
            <a:ext cx="5387987" cy="538798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2 | Ethviewer"/>
          <p:cNvSpPr txBox="1"/>
          <p:nvPr>
            <p:ph type="title"/>
          </p:nvPr>
        </p:nvSpPr>
        <p:spPr>
          <a:prstGeom prst="rect">
            <a:avLst/>
          </a:prstGeom>
        </p:spPr>
        <p:txBody>
          <a:bodyPr/>
          <a:lstStyle>
            <a:lvl1pPr>
              <a:defRPr>
                <a:solidFill>
                  <a:srgbClr val="C94348"/>
                </a:solidFill>
              </a:defRPr>
            </a:lvl1pPr>
          </a:lstStyle>
          <a:p>
            <a:pPr/>
            <a:r>
              <a:t>#2 | Ethviewer</a:t>
            </a:r>
          </a:p>
        </p:txBody>
      </p:sp>
      <p:sp>
        <p:nvSpPr>
          <p:cNvPr id="183" name="ethviewer.live">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ethviewer.live</a:t>
            </a:r>
          </a:p>
        </p:txBody>
      </p:sp>
      <p:pic>
        <p:nvPicPr>
          <p:cNvPr id="184" name="Screenshot 2021-10-08 at 0.18.11.png" descr="Screenshot 2021-10-08 at 0.18.11.png"/>
          <p:cNvPicPr>
            <a:picLocks noChangeAspect="1"/>
          </p:cNvPicPr>
          <p:nvPr/>
        </p:nvPicPr>
        <p:blipFill>
          <a:blip r:embed="rId3">
            <a:extLst/>
          </a:blip>
          <a:stretch>
            <a:fillRect/>
          </a:stretch>
        </p:blipFill>
        <p:spPr>
          <a:xfrm>
            <a:off x="6270685" y="3690254"/>
            <a:ext cx="11842630" cy="937251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3 | DeFi Safety"/>
          <p:cNvSpPr txBox="1"/>
          <p:nvPr>
            <p:ph type="title"/>
          </p:nvPr>
        </p:nvSpPr>
        <p:spPr>
          <a:prstGeom prst="rect">
            <a:avLst/>
          </a:prstGeom>
        </p:spPr>
        <p:txBody>
          <a:bodyPr/>
          <a:lstStyle>
            <a:lvl1pPr>
              <a:defRPr>
                <a:solidFill>
                  <a:srgbClr val="C94348"/>
                </a:solidFill>
              </a:defRPr>
            </a:lvl1pPr>
          </a:lstStyle>
          <a:p>
            <a:pPr/>
            <a:r>
              <a:t>#3 | DeFi Safety</a:t>
            </a:r>
          </a:p>
        </p:txBody>
      </p:sp>
      <p:sp>
        <p:nvSpPr>
          <p:cNvPr id="187" name="defisafety.com">
            <a:hlinkClick r:id="rId2" invalidUrl="" action="" tgtFrame="" tooltip="" history="1" highlightClick="0" endSnd="0"/>
          </p:cNvPr>
          <p:cNvSpPr txBox="1"/>
          <p:nvPr/>
        </p:nvSpPr>
        <p:spPr>
          <a:xfrm>
            <a:off x="1206500" y="2245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defisafety.com</a:t>
            </a:r>
          </a:p>
        </p:txBody>
      </p:sp>
      <p:pic>
        <p:nvPicPr>
          <p:cNvPr id="188" name="Screenshot 2021-10-07 at 23.53.18.png" descr="Screenshot 2021-10-07 at 23.53.18.png"/>
          <p:cNvPicPr>
            <a:picLocks noChangeAspect="1"/>
          </p:cNvPicPr>
          <p:nvPr/>
        </p:nvPicPr>
        <p:blipFill>
          <a:blip r:embed="rId4">
            <a:extLst/>
          </a:blip>
          <a:stretch>
            <a:fillRect/>
          </a:stretch>
        </p:blipFill>
        <p:spPr>
          <a:xfrm>
            <a:off x="5998905" y="3719895"/>
            <a:ext cx="12386190" cy="931322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4 | Forkmon"/>
          <p:cNvSpPr txBox="1"/>
          <p:nvPr>
            <p:ph type="title"/>
          </p:nvPr>
        </p:nvSpPr>
        <p:spPr>
          <a:prstGeom prst="rect">
            <a:avLst/>
          </a:prstGeom>
        </p:spPr>
        <p:txBody>
          <a:bodyPr/>
          <a:lstStyle>
            <a:lvl1pPr>
              <a:defRPr>
                <a:solidFill>
                  <a:srgbClr val="C94348"/>
                </a:solidFill>
              </a:defRPr>
            </a:lvl1pPr>
          </a:lstStyle>
          <a:p>
            <a:pPr/>
            <a:r>
              <a:t>#4 | Forkmon</a:t>
            </a:r>
          </a:p>
        </p:txBody>
      </p:sp>
      <p:sp>
        <p:nvSpPr>
          <p:cNvPr id="191" name="forkmon.ethdevops.io">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forkmon.ethdevops.io</a:t>
            </a:r>
          </a:p>
        </p:txBody>
      </p:sp>
      <p:pic>
        <p:nvPicPr>
          <p:cNvPr id="192" name="Screenshot 2021-10-08 at 0.14.43.png" descr="Screenshot 2021-10-08 at 0.14.43.png"/>
          <p:cNvPicPr>
            <a:picLocks noChangeAspect="1"/>
          </p:cNvPicPr>
          <p:nvPr/>
        </p:nvPicPr>
        <p:blipFill>
          <a:blip r:embed="rId3">
            <a:extLst/>
          </a:blip>
          <a:stretch>
            <a:fillRect/>
          </a:stretch>
        </p:blipFill>
        <p:spPr>
          <a:xfrm>
            <a:off x="7189783" y="3693888"/>
            <a:ext cx="10004435" cy="936524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5 | Vanity ETH"/>
          <p:cNvSpPr txBox="1"/>
          <p:nvPr>
            <p:ph type="title"/>
          </p:nvPr>
        </p:nvSpPr>
        <p:spPr>
          <a:prstGeom prst="rect">
            <a:avLst/>
          </a:prstGeom>
        </p:spPr>
        <p:txBody>
          <a:bodyPr/>
          <a:lstStyle>
            <a:lvl1pPr>
              <a:defRPr>
                <a:solidFill>
                  <a:srgbClr val="C94348"/>
                </a:solidFill>
              </a:defRPr>
            </a:lvl1pPr>
          </a:lstStyle>
          <a:p>
            <a:pPr/>
            <a:r>
              <a:t>#5 | Vanity ETH</a:t>
            </a:r>
          </a:p>
        </p:txBody>
      </p:sp>
      <p:sp>
        <p:nvSpPr>
          <p:cNvPr id="195" name="vanity-eth.tk">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vanity-eth.tk</a:t>
            </a:r>
          </a:p>
        </p:txBody>
      </p:sp>
      <p:pic>
        <p:nvPicPr>
          <p:cNvPr id="196" name="Screenshot 2021-10-08 at 0.27.53.png" descr="Screenshot 2021-10-08 at 0.27.53.png"/>
          <p:cNvPicPr>
            <a:picLocks noChangeAspect="1"/>
          </p:cNvPicPr>
          <p:nvPr/>
        </p:nvPicPr>
        <p:blipFill>
          <a:blip r:embed="rId3">
            <a:extLst/>
          </a:blip>
          <a:stretch>
            <a:fillRect/>
          </a:stretch>
        </p:blipFill>
        <p:spPr>
          <a:xfrm>
            <a:off x="5157617" y="3938221"/>
            <a:ext cx="14068766" cy="887657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6 | Chainlist"/>
          <p:cNvSpPr txBox="1"/>
          <p:nvPr>
            <p:ph type="title"/>
          </p:nvPr>
        </p:nvSpPr>
        <p:spPr>
          <a:prstGeom prst="rect">
            <a:avLst/>
          </a:prstGeom>
        </p:spPr>
        <p:txBody>
          <a:bodyPr/>
          <a:lstStyle>
            <a:lvl1pPr>
              <a:defRPr>
                <a:solidFill>
                  <a:srgbClr val="C94348"/>
                </a:solidFill>
              </a:defRPr>
            </a:lvl1pPr>
          </a:lstStyle>
          <a:p>
            <a:pPr/>
            <a:r>
              <a:t>#6 | Chainlist</a:t>
            </a:r>
          </a:p>
        </p:txBody>
      </p:sp>
      <p:sp>
        <p:nvSpPr>
          <p:cNvPr id="199" name="chainlist.org">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chainlist.org</a:t>
            </a:r>
          </a:p>
        </p:txBody>
      </p:sp>
      <p:pic>
        <p:nvPicPr>
          <p:cNvPr id="200" name="Screenshot 2021-10-08 at 0.16.14.png" descr="Screenshot 2021-10-08 at 0.16.14.png"/>
          <p:cNvPicPr>
            <a:picLocks noChangeAspect="1"/>
          </p:cNvPicPr>
          <p:nvPr/>
        </p:nvPicPr>
        <p:blipFill>
          <a:blip r:embed="rId3">
            <a:extLst/>
          </a:blip>
          <a:stretch>
            <a:fillRect/>
          </a:stretch>
        </p:blipFill>
        <p:spPr>
          <a:xfrm>
            <a:off x="5375616" y="3981034"/>
            <a:ext cx="13632768" cy="879095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7 | EthTx Transaction Decoder"/>
          <p:cNvSpPr txBox="1"/>
          <p:nvPr>
            <p:ph type="title"/>
          </p:nvPr>
        </p:nvSpPr>
        <p:spPr>
          <a:prstGeom prst="rect">
            <a:avLst/>
          </a:prstGeom>
        </p:spPr>
        <p:txBody>
          <a:bodyPr/>
          <a:lstStyle>
            <a:lvl1pPr>
              <a:defRPr>
                <a:solidFill>
                  <a:srgbClr val="C94348"/>
                </a:solidFill>
              </a:defRPr>
            </a:lvl1pPr>
          </a:lstStyle>
          <a:p>
            <a:pPr/>
            <a:r>
              <a:t>#7 | EthTx Transaction Decoder</a:t>
            </a:r>
          </a:p>
        </p:txBody>
      </p:sp>
      <p:sp>
        <p:nvSpPr>
          <p:cNvPr id="203" name="ethtx.info">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ethtx.info</a:t>
            </a:r>
          </a:p>
        </p:txBody>
      </p:sp>
      <p:pic>
        <p:nvPicPr>
          <p:cNvPr id="204" name="Screenshot 2021-10-08 at 0.19.45.png" descr="Screenshot 2021-10-08 at 0.19.45.png"/>
          <p:cNvPicPr>
            <a:picLocks noChangeAspect="1"/>
          </p:cNvPicPr>
          <p:nvPr/>
        </p:nvPicPr>
        <p:blipFill>
          <a:blip r:embed="rId3">
            <a:extLst/>
          </a:blip>
          <a:stretch>
            <a:fillRect/>
          </a:stretch>
        </p:blipFill>
        <p:spPr>
          <a:xfrm>
            <a:off x="5206943" y="3869582"/>
            <a:ext cx="13970114" cy="901385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8 | Sweeposaurus"/>
          <p:cNvSpPr txBox="1"/>
          <p:nvPr>
            <p:ph type="title"/>
          </p:nvPr>
        </p:nvSpPr>
        <p:spPr>
          <a:prstGeom prst="rect">
            <a:avLst/>
          </a:prstGeom>
        </p:spPr>
        <p:txBody>
          <a:bodyPr/>
          <a:lstStyle>
            <a:lvl1pPr>
              <a:defRPr>
                <a:solidFill>
                  <a:srgbClr val="C94348"/>
                </a:solidFill>
              </a:defRPr>
            </a:lvl1pPr>
          </a:lstStyle>
          <a:p>
            <a:pPr/>
            <a:r>
              <a:t>#8 | Sweeposaurus</a:t>
            </a:r>
          </a:p>
        </p:txBody>
      </p:sp>
      <p:sp>
        <p:nvSpPr>
          <p:cNvPr id="207" name="sweeposaurus.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sweeposaurus.com</a:t>
            </a:r>
          </a:p>
        </p:txBody>
      </p:sp>
      <p:pic>
        <p:nvPicPr>
          <p:cNvPr id="208" name="Screenshot 2021-10-08 at 0.21.55.png" descr="Screenshot 2021-10-08 at 0.21.55.png"/>
          <p:cNvPicPr>
            <a:picLocks noChangeAspect="1"/>
          </p:cNvPicPr>
          <p:nvPr/>
        </p:nvPicPr>
        <p:blipFill>
          <a:blip r:embed="rId3">
            <a:extLst/>
          </a:blip>
          <a:stretch>
            <a:fillRect/>
          </a:stretch>
        </p:blipFill>
        <p:spPr>
          <a:xfrm>
            <a:off x="4603750" y="4033109"/>
            <a:ext cx="15176500" cy="86868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9 | vfat.tools"/>
          <p:cNvSpPr txBox="1"/>
          <p:nvPr>
            <p:ph type="title"/>
          </p:nvPr>
        </p:nvSpPr>
        <p:spPr>
          <a:prstGeom prst="rect">
            <a:avLst/>
          </a:prstGeom>
        </p:spPr>
        <p:txBody>
          <a:bodyPr/>
          <a:lstStyle>
            <a:lvl1pPr>
              <a:defRPr>
                <a:solidFill>
                  <a:srgbClr val="C94348"/>
                </a:solidFill>
              </a:defRPr>
            </a:lvl1pPr>
          </a:lstStyle>
          <a:p>
            <a:pPr/>
            <a:r>
              <a:t>#9 | vfat.tools</a:t>
            </a:r>
          </a:p>
        </p:txBody>
      </p:sp>
      <p:sp>
        <p:nvSpPr>
          <p:cNvPr id="211" name="vfat.tools">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vfat.tools</a:t>
            </a:r>
          </a:p>
        </p:txBody>
      </p:sp>
      <p:pic>
        <p:nvPicPr>
          <p:cNvPr id="212" name="Screenshot 2021-10-08 at 0.41.17.png" descr="Screenshot 2021-10-08 at 0.41.17.png"/>
          <p:cNvPicPr>
            <a:picLocks noChangeAspect="1"/>
          </p:cNvPicPr>
          <p:nvPr/>
        </p:nvPicPr>
        <p:blipFill>
          <a:blip r:embed="rId3">
            <a:extLst/>
          </a:blip>
          <a:stretch>
            <a:fillRect/>
          </a:stretch>
        </p:blipFill>
        <p:spPr>
          <a:xfrm>
            <a:off x="5327650" y="3367214"/>
            <a:ext cx="13728700" cy="96774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10 | MEV Explore"/>
          <p:cNvSpPr txBox="1"/>
          <p:nvPr>
            <p:ph type="title"/>
          </p:nvPr>
        </p:nvSpPr>
        <p:spPr>
          <a:prstGeom prst="rect">
            <a:avLst/>
          </a:prstGeom>
        </p:spPr>
        <p:txBody>
          <a:bodyPr/>
          <a:lstStyle>
            <a:lvl1pPr>
              <a:defRPr>
                <a:solidFill>
                  <a:srgbClr val="C94348"/>
                </a:solidFill>
              </a:defRPr>
            </a:lvl1pPr>
          </a:lstStyle>
          <a:p>
            <a:pPr/>
            <a:r>
              <a:t>#10 | MEV Explore</a:t>
            </a:r>
          </a:p>
        </p:txBody>
      </p:sp>
      <p:sp>
        <p:nvSpPr>
          <p:cNvPr id="215" name="explore.flashbots.net">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explore.flashbots.net</a:t>
            </a:r>
          </a:p>
        </p:txBody>
      </p:sp>
      <p:pic>
        <p:nvPicPr>
          <p:cNvPr id="216" name="Screenshot 2021-10-08 at 0.44.40.png" descr="Screenshot 2021-10-08 at 0.44.40.png"/>
          <p:cNvPicPr>
            <a:picLocks noChangeAspect="1"/>
          </p:cNvPicPr>
          <p:nvPr/>
        </p:nvPicPr>
        <p:blipFill>
          <a:blip r:embed="rId3">
            <a:extLst/>
          </a:blip>
          <a:stretch>
            <a:fillRect/>
          </a:stretch>
        </p:blipFill>
        <p:spPr>
          <a:xfrm>
            <a:off x="6447833" y="3811016"/>
            <a:ext cx="11488334" cy="913098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11 | Cancel Ethereum Transaction"/>
          <p:cNvSpPr txBox="1"/>
          <p:nvPr>
            <p:ph type="title"/>
          </p:nvPr>
        </p:nvSpPr>
        <p:spPr>
          <a:prstGeom prst="rect">
            <a:avLst/>
          </a:prstGeom>
        </p:spPr>
        <p:txBody>
          <a:bodyPr/>
          <a:lstStyle>
            <a:lvl1pPr>
              <a:defRPr>
                <a:solidFill>
                  <a:srgbClr val="C94348"/>
                </a:solidFill>
              </a:defRPr>
            </a:lvl1pPr>
          </a:lstStyle>
          <a:p>
            <a:pPr/>
            <a:r>
              <a:t>#11 | Cancel Ethereum Transaction</a:t>
            </a:r>
          </a:p>
        </p:txBody>
      </p:sp>
      <p:sp>
        <p:nvSpPr>
          <p:cNvPr id="219" name="cancel-ethereum-transactions.web.app">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cancel-ethereum-transactions.web.app</a:t>
            </a:r>
          </a:p>
        </p:txBody>
      </p:sp>
      <p:pic>
        <p:nvPicPr>
          <p:cNvPr id="220" name="Screenshot 2021-10-08 at 0.28.55.png" descr="Screenshot 2021-10-08 at 0.28.55.png"/>
          <p:cNvPicPr>
            <a:picLocks noChangeAspect="1"/>
          </p:cNvPicPr>
          <p:nvPr/>
        </p:nvPicPr>
        <p:blipFill>
          <a:blip r:embed="rId3">
            <a:extLst/>
          </a:blip>
          <a:stretch>
            <a:fillRect/>
          </a:stretch>
        </p:blipFill>
        <p:spPr>
          <a:xfrm>
            <a:off x="4218244" y="4552021"/>
            <a:ext cx="15947512" cy="669283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Program workshopu"/>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Program workshopu</a:t>
            </a:r>
          </a:p>
        </p:txBody>
      </p:sp>
      <p:sp>
        <p:nvSpPr>
          <p:cNvPr id="157" name="Úvodní prezentace…"/>
          <p:cNvSpPr txBox="1"/>
          <p:nvPr>
            <p:ph type="body" idx="1"/>
          </p:nvPr>
        </p:nvSpPr>
        <p:spPr>
          <a:prstGeom prst="rect">
            <a:avLst/>
          </a:prstGeom>
        </p:spPr>
        <p:txBody>
          <a:bodyPr/>
          <a:lstStyle/>
          <a:p>
            <a:pPr/>
            <a:r>
              <a:t>Úvodní prezentace</a:t>
            </a:r>
          </a:p>
          <a:p>
            <a:pPr/>
            <a:r>
              <a:t>Ukázka 30 vybraných nástrojů z “toolkitu”</a:t>
            </a:r>
          </a:p>
          <a:p>
            <a:pPr lvl="1"/>
            <a:r>
              <a:t>všechochuť - od všeho trošku :)</a:t>
            </a:r>
          </a:p>
        </p:txBody>
      </p:sp>
      <p:sp>
        <p:nvSpPr>
          <p:cNvPr id="158" name="DeFi Toolkit"/>
          <p:cNvSpPr txBox="1"/>
          <p:nvPr>
            <p:ph type="title"/>
          </p:nvPr>
        </p:nvSpPr>
        <p:spPr>
          <a:prstGeom prst="rect">
            <a:avLst/>
          </a:prstGeom>
        </p:spPr>
        <p:txBody>
          <a:bodyPr/>
          <a:lstStyle>
            <a:lvl1pPr>
              <a:defRPr>
                <a:solidFill>
                  <a:srgbClr val="C94348"/>
                </a:solidFill>
              </a:defRPr>
            </a:lvl1pPr>
          </a:lstStyle>
          <a:p>
            <a:pPr/>
            <a:r>
              <a:t>DeFi Toolkit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12 | Mnemonic Code Converter"/>
          <p:cNvSpPr txBox="1"/>
          <p:nvPr>
            <p:ph type="title"/>
          </p:nvPr>
        </p:nvSpPr>
        <p:spPr>
          <a:prstGeom prst="rect">
            <a:avLst/>
          </a:prstGeom>
        </p:spPr>
        <p:txBody>
          <a:bodyPr/>
          <a:lstStyle>
            <a:lvl1pPr>
              <a:defRPr>
                <a:solidFill>
                  <a:srgbClr val="C94348"/>
                </a:solidFill>
              </a:defRPr>
            </a:lvl1pPr>
          </a:lstStyle>
          <a:p>
            <a:pPr/>
            <a:r>
              <a:t>#12 | Mnemonic Code Converter</a:t>
            </a:r>
          </a:p>
        </p:txBody>
      </p:sp>
      <p:sp>
        <p:nvSpPr>
          <p:cNvPr id="223" name="iancoleman.io/bip39">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iancoleman.io/bip39</a:t>
            </a:r>
          </a:p>
        </p:txBody>
      </p:sp>
      <p:pic>
        <p:nvPicPr>
          <p:cNvPr id="224" name="Screenshot 2021-10-08 at 0.01.09.png" descr="Screenshot 2021-10-08 at 0.01.09.png"/>
          <p:cNvPicPr>
            <a:picLocks noChangeAspect="1"/>
          </p:cNvPicPr>
          <p:nvPr/>
        </p:nvPicPr>
        <p:blipFill>
          <a:blip r:embed="rId3">
            <a:extLst/>
          </a:blip>
          <a:stretch>
            <a:fillRect/>
          </a:stretch>
        </p:blipFill>
        <p:spPr>
          <a:xfrm>
            <a:off x="5534677" y="3479073"/>
            <a:ext cx="11899901" cy="88011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13 | Earnifi"/>
          <p:cNvSpPr txBox="1"/>
          <p:nvPr>
            <p:ph type="title"/>
          </p:nvPr>
        </p:nvSpPr>
        <p:spPr>
          <a:prstGeom prst="rect">
            <a:avLst/>
          </a:prstGeom>
        </p:spPr>
        <p:txBody>
          <a:bodyPr/>
          <a:lstStyle>
            <a:lvl1pPr>
              <a:defRPr>
                <a:solidFill>
                  <a:srgbClr val="C94348"/>
                </a:solidFill>
              </a:defRPr>
            </a:lvl1pPr>
          </a:lstStyle>
          <a:p>
            <a:pPr/>
            <a:r>
              <a:t>#13 | Earnifi</a:t>
            </a:r>
          </a:p>
        </p:txBody>
      </p:sp>
      <p:sp>
        <p:nvSpPr>
          <p:cNvPr id="227" name="earni.fi">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earni.fi</a:t>
            </a:r>
          </a:p>
        </p:txBody>
      </p:sp>
      <p:pic>
        <p:nvPicPr>
          <p:cNvPr id="228" name="Screenshot 2021-10-08 at 0.04.58.png" descr="Screenshot 2021-10-08 at 0.04.58.png"/>
          <p:cNvPicPr>
            <a:picLocks noChangeAspect="1"/>
          </p:cNvPicPr>
          <p:nvPr/>
        </p:nvPicPr>
        <p:blipFill>
          <a:blip r:embed="rId3">
            <a:extLst/>
          </a:blip>
          <a:stretch>
            <a:fillRect/>
          </a:stretch>
        </p:blipFill>
        <p:spPr>
          <a:xfrm>
            <a:off x="6066221" y="3193023"/>
            <a:ext cx="12251558" cy="909325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14 | ETH Dashboard"/>
          <p:cNvSpPr txBox="1"/>
          <p:nvPr>
            <p:ph type="title"/>
          </p:nvPr>
        </p:nvSpPr>
        <p:spPr>
          <a:prstGeom prst="rect">
            <a:avLst/>
          </a:prstGeom>
        </p:spPr>
        <p:txBody>
          <a:bodyPr/>
          <a:lstStyle>
            <a:lvl1pPr>
              <a:defRPr>
                <a:solidFill>
                  <a:srgbClr val="C94348"/>
                </a:solidFill>
              </a:defRPr>
            </a:lvl1pPr>
          </a:lstStyle>
          <a:p>
            <a:pPr/>
            <a:r>
              <a:t>#14 | ETH Dashboard</a:t>
            </a:r>
          </a:p>
        </p:txBody>
      </p:sp>
      <p:sp>
        <p:nvSpPr>
          <p:cNvPr id="231" name="ethdashboard.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ethdashboard.com</a:t>
            </a:r>
          </a:p>
        </p:txBody>
      </p:sp>
      <p:pic>
        <p:nvPicPr>
          <p:cNvPr id="232" name="Screenshot 2021-10-08 at 0.37.51.png" descr="Screenshot 2021-10-08 at 0.37.51.png"/>
          <p:cNvPicPr>
            <a:picLocks noChangeAspect="1"/>
          </p:cNvPicPr>
          <p:nvPr/>
        </p:nvPicPr>
        <p:blipFill>
          <a:blip r:embed="rId3">
            <a:extLst/>
          </a:blip>
          <a:stretch>
            <a:fillRect/>
          </a:stretch>
        </p:blipFill>
        <p:spPr>
          <a:xfrm>
            <a:off x="7157959" y="3973476"/>
            <a:ext cx="10068082" cy="880606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15 | NFT Gas Station"/>
          <p:cNvSpPr txBox="1"/>
          <p:nvPr>
            <p:ph type="title"/>
          </p:nvPr>
        </p:nvSpPr>
        <p:spPr>
          <a:prstGeom prst="rect">
            <a:avLst/>
          </a:prstGeom>
        </p:spPr>
        <p:txBody>
          <a:bodyPr/>
          <a:lstStyle>
            <a:lvl1pPr>
              <a:defRPr>
                <a:solidFill>
                  <a:srgbClr val="C94348"/>
                </a:solidFill>
              </a:defRPr>
            </a:lvl1pPr>
          </a:lstStyle>
          <a:p>
            <a:pPr/>
            <a:r>
              <a:t>#15 | NFT Gas Station</a:t>
            </a:r>
          </a:p>
        </p:txBody>
      </p:sp>
      <p:sp>
        <p:nvSpPr>
          <p:cNvPr id="235" name="pumpmygas.xyz">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pumpmygas.xyz</a:t>
            </a:r>
          </a:p>
        </p:txBody>
      </p:sp>
      <p:pic>
        <p:nvPicPr>
          <p:cNvPr id="236" name="Screenshot 2021-10-08 at 0.43.07.png" descr="Screenshot 2021-10-08 at 0.43.07.png"/>
          <p:cNvPicPr>
            <a:picLocks noChangeAspect="1"/>
          </p:cNvPicPr>
          <p:nvPr/>
        </p:nvPicPr>
        <p:blipFill>
          <a:blip r:embed="rId3">
            <a:extLst/>
          </a:blip>
          <a:stretch>
            <a:fillRect/>
          </a:stretch>
        </p:blipFill>
        <p:spPr>
          <a:xfrm>
            <a:off x="6648141" y="4101292"/>
            <a:ext cx="11087718" cy="855043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16 | Crypto51"/>
          <p:cNvSpPr txBox="1"/>
          <p:nvPr>
            <p:ph type="title"/>
          </p:nvPr>
        </p:nvSpPr>
        <p:spPr>
          <a:prstGeom prst="rect">
            <a:avLst/>
          </a:prstGeom>
        </p:spPr>
        <p:txBody>
          <a:bodyPr/>
          <a:lstStyle>
            <a:lvl1pPr>
              <a:defRPr>
                <a:solidFill>
                  <a:srgbClr val="C94348"/>
                </a:solidFill>
              </a:defRPr>
            </a:lvl1pPr>
          </a:lstStyle>
          <a:p>
            <a:pPr/>
            <a:r>
              <a:t>#16 | Crypto51</a:t>
            </a:r>
          </a:p>
        </p:txBody>
      </p:sp>
      <p:sp>
        <p:nvSpPr>
          <p:cNvPr id="239" name="crypto51.app">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crypto51.app</a:t>
            </a:r>
          </a:p>
        </p:txBody>
      </p:sp>
      <p:pic>
        <p:nvPicPr>
          <p:cNvPr id="240" name="Screenshot 2021-10-08 at 0.13.34.png" descr="Screenshot 2021-10-08 at 0.13.34.png"/>
          <p:cNvPicPr>
            <a:picLocks noChangeAspect="1"/>
          </p:cNvPicPr>
          <p:nvPr/>
        </p:nvPicPr>
        <p:blipFill>
          <a:blip r:embed="rId3">
            <a:extLst/>
          </a:blip>
          <a:stretch>
            <a:fillRect/>
          </a:stretch>
        </p:blipFill>
        <p:spPr>
          <a:xfrm>
            <a:off x="5581650" y="3742132"/>
            <a:ext cx="13220700" cy="80645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17 | ETHMail"/>
          <p:cNvSpPr txBox="1"/>
          <p:nvPr>
            <p:ph type="title"/>
          </p:nvPr>
        </p:nvSpPr>
        <p:spPr>
          <a:prstGeom prst="rect">
            <a:avLst/>
          </a:prstGeom>
        </p:spPr>
        <p:txBody>
          <a:bodyPr/>
          <a:lstStyle>
            <a:lvl1pPr>
              <a:defRPr>
                <a:solidFill>
                  <a:srgbClr val="C94348"/>
                </a:solidFill>
              </a:defRPr>
            </a:lvl1pPr>
          </a:lstStyle>
          <a:p>
            <a:pPr/>
            <a:r>
              <a:t>#17 | ETHMail</a:t>
            </a:r>
          </a:p>
        </p:txBody>
      </p:sp>
      <p:sp>
        <p:nvSpPr>
          <p:cNvPr id="243" name="ethmail.cc">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ethmail.cc</a:t>
            </a:r>
          </a:p>
        </p:txBody>
      </p:sp>
      <p:pic>
        <p:nvPicPr>
          <p:cNvPr id="244" name="Screenshot 2021-10-08 at 0.06.44.png" descr="Screenshot 2021-10-08 at 0.06.44.png"/>
          <p:cNvPicPr>
            <a:picLocks noChangeAspect="1"/>
          </p:cNvPicPr>
          <p:nvPr/>
        </p:nvPicPr>
        <p:blipFill>
          <a:blip r:embed="rId3">
            <a:extLst/>
          </a:blip>
          <a:stretch>
            <a:fillRect/>
          </a:stretch>
        </p:blipFill>
        <p:spPr>
          <a:xfrm>
            <a:off x="7036142" y="3482376"/>
            <a:ext cx="10311716" cy="854136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18 | Disperse"/>
          <p:cNvSpPr txBox="1"/>
          <p:nvPr>
            <p:ph type="title"/>
          </p:nvPr>
        </p:nvSpPr>
        <p:spPr>
          <a:prstGeom prst="rect">
            <a:avLst/>
          </a:prstGeom>
        </p:spPr>
        <p:txBody>
          <a:bodyPr/>
          <a:lstStyle>
            <a:lvl1pPr>
              <a:defRPr>
                <a:solidFill>
                  <a:srgbClr val="C94348"/>
                </a:solidFill>
              </a:defRPr>
            </a:lvl1pPr>
          </a:lstStyle>
          <a:p>
            <a:pPr/>
            <a:r>
              <a:t>#18 | Disperse</a:t>
            </a:r>
          </a:p>
        </p:txBody>
      </p:sp>
      <p:sp>
        <p:nvSpPr>
          <p:cNvPr id="247" name="disperse.app">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disperse.app</a:t>
            </a:r>
          </a:p>
        </p:txBody>
      </p:sp>
      <p:pic>
        <p:nvPicPr>
          <p:cNvPr id="248" name="Screenshot 2021-10-08 at 0.10.46.png" descr="Screenshot 2021-10-08 at 0.10.46.png"/>
          <p:cNvPicPr>
            <a:picLocks noChangeAspect="1"/>
          </p:cNvPicPr>
          <p:nvPr/>
        </p:nvPicPr>
        <p:blipFill>
          <a:blip r:embed="rId3">
            <a:extLst/>
          </a:blip>
          <a:stretch>
            <a:fillRect/>
          </a:stretch>
        </p:blipFill>
        <p:spPr>
          <a:xfrm>
            <a:off x="6736108" y="2894469"/>
            <a:ext cx="10911783" cy="985723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19 | Crypto Fees"/>
          <p:cNvSpPr txBox="1"/>
          <p:nvPr>
            <p:ph type="title"/>
          </p:nvPr>
        </p:nvSpPr>
        <p:spPr>
          <a:prstGeom prst="rect">
            <a:avLst/>
          </a:prstGeom>
        </p:spPr>
        <p:txBody>
          <a:bodyPr/>
          <a:lstStyle>
            <a:lvl1pPr>
              <a:defRPr>
                <a:solidFill>
                  <a:srgbClr val="C94348"/>
                </a:solidFill>
              </a:defRPr>
            </a:lvl1pPr>
          </a:lstStyle>
          <a:p>
            <a:pPr/>
            <a:r>
              <a:t>#19 | Crypto Fees</a:t>
            </a:r>
          </a:p>
        </p:txBody>
      </p:sp>
      <p:sp>
        <p:nvSpPr>
          <p:cNvPr id="251" name="cryptofees.info">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cryptofees.info</a:t>
            </a:r>
          </a:p>
        </p:txBody>
      </p:sp>
      <p:pic>
        <p:nvPicPr>
          <p:cNvPr id="252" name="Screenshot 2021-10-08 at 0.47.01.png" descr="Screenshot 2021-10-08 at 0.47.01.png"/>
          <p:cNvPicPr>
            <a:picLocks noChangeAspect="1"/>
          </p:cNvPicPr>
          <p:nvPr/>
        </p:nvPicPr>
        <p:blipFill>
          <a:blip r:embed="rId3">
            <a:extLst/>
          </a:blip>
          <a:stretch>
            <a:fillRect/>
          </a:stretch>
        </p:blipFill>
        <p:spPr>
          <a:xfrm>
            <a:off x="5563096" y="3531626"/>
            <a:ext cx="13257808" cy="929081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20 | Furucombo"/>
          <p:cNvSpPr txBox="1"/>
          <p:nvPr>
            <p:ph type="title"/>
          </p:nvPr>
        </p:nvSpPr>
        <p:spPr>
          <a:prstGeom prst="rect">
            <a:avLst/>
          </a:prstGeom>
        </p:spPr>
        <p:txBody>
          <a:bodyPr/>
          <a:lstStyle>
            <a:lvl1pPr>
              <a:defRPr>
                <a:solidFill>
                  <a:srgbClr val="C94348"/>
                </a:solidFill>
              </a:defRPr>
            </a:lvl1pPr>
          </a:lstStyle>
          <a:p>
            <a:pPr/>
            <a:r>
              <a:t>#20 | Furucombo</a:t>
            </a:r>
          </a:p>
        </p:txBody>
      </p:sp>
      <p:sp>
        <p:nvSpPr>
          <p:cNvPr id="255" name="furucombo.app">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furucombo.app</a:t>
            </a:r>
          </a:p>
        </p:txBody>
      </p:sp>
      <p:pic>
        <p:nvPicPr>
          <p:cNvPr id="256" name="Screenshot 2021-10-08 at 0.31.16.png" descr="Screenshot 2021-10-08 at 0.31.16.png"/>
          <p:cNvPicPr>
            <a:picLocks noChangeAspect="1"/>
          </p:cNvPicPr>
          <p:nvPr/>
        </p:nvPicPr>
        <p:blipFill>
          <a:blip r:embed="rId3">
            <a:extLst/>
          </a:blip>
          <a:stretch>
            <a:fillRect/>
          </a:stretch>
        </p:blipFill>
        <p:spPr>
          <a:xfrm>
            <a:off x="6032500" y="3798159"/>
            <a:ext cx="12319000" cy="91567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21 | FindETH"/>
          <p:cNvSpPr txBox="1"/>
          <p:nvPr>
            <p:ph type="title"/>
          </p:nvPr>
        </p:nvSpPr>
        <p:spPr>
          <a:prstGeom prst="rect">
            <a:avLst/>
          </a:prstGeom>
        </p:spPr>
        <p:txBody>
          <a:bodyPr/>
          <a:lstStyle>
            <a:lvl1pPr>
              <a:defRPr>
                <a:solidFill>
                  <a:srgbClr val="C94348"/>
                </a:solidFill>
              </a:defRPr>
            </a:lvl1pPr>
          </a:lstStyle>
          <a:p>
            <a:pPr/>
            <a:r>
              <a:t>#21 | FindETH</a:t>
            </a:r>
          </a:p>
        </p:txBody>
      </p:sp>
      <p:sp>
        <p:nvSpPr>
          <p:cNvPr id="259" name="findeth.io">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findeth.io</a:t>
            </a:r>
          </a:p>
        </p:txBody>
      </p:sp>
      <p:pic>
        <p:nvPicPr>
          <p:cNvPr id="260" name="Screenshot 2021-10-08 at 0.34.04.png" descr="Screenshot 2021-10-08 at 0.34.04.png"/>
          <p:cNvPicPr>
            <a:picLocks noChangeAspect="1"/>
          </p:cNvPicPr>
          <p:nvPr/>
        </p:nvPicPr>
        <p:blipFill>
          <a:blip r:embed="rId3">
            <a:extLst/>
          </a:blip>
          <a:stretch>
            <a:fillRect/>
          </a:stretch>
        </p:blipFill>
        <p:spPr>
          <a:xfrm>
            <a:off x="6608299" y="2880186"/>
            <a:ext cx="11167401" cy="984360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o to j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 to je?</a:t>
            </a:r>
          </a:p>
        </p:txBody>
      </p:sp>
      <p:sp>
        <p:nvSpPr>
          <p:cNvPr id="161" name="Otevřené odkladiště odkazů na zajímavé ethereum nástroje, posbíraných na internetu…"/>
          <p:cNvSpPr txBox="1"/>
          <p:nvPr>
            <p:ph type="body" idx="1"/>
          </p:nvPr>
        </p:nvSpPr>
        <p:spPr>
          <a:prstGeom prst="rect">
            <a:avLst/>
          </a:prstGeom>
        </p:spPr>
        <p:txBody>
          <a:bodyPr/>
          <a:lstStyle/>
          <a:p>
            <a:pPr/>
            <a:r>
              <a:t>Otevřené odkladiště odkazů na zajímavé ethereum nástroje,</a:t>
            </a:r>
            <a:br/>
            <a:r>
              <a:t>posbíraných na internetu</a:t>
            </a:r>
          </a:p>
          <a:p>
            <a:pPr/>
            <a:r>
              <a:t>Focus na nástroje okolo transakcí, gasu a obecně hlavní vrstvy</a:t>
            </a:r>
            <a:br/>
            <a:r>
              <a:t>- aplikační vrstva se dnes už nedá stíhat :)</a:t>
            </a:r>
          </a:p>
          <a:p>
            <a:pPr/>
            <a:r>
              <a:t>Jedná se hlavně o webové aplikace a služby</a:t>
            </a:r>
          </a:p>
          <a:p>
            <a:pPr/>
            <a:r>
              <a:t>Inspirace “Awesome List” - </a:t>
            </a:r>
            <a:r>
              <a:rPr u="sng">
                <a:hlinkClick r:id="rId2" invalidUrl="" action="" tgtFrame="" tooltip="" history="1" highlightClick="0" endSnd="0"/>
              </a:rPr>
              <a:t>awesome.re</a:t>
            </a:r>
          </a:p>
        </p:txBody>
      </p:sp>
      <p:sp>
        <p:nvSpPr>
          <p:cNvPr id="162" name="DeFi Toolkit"/>
          <p:cNvSpPr txBox="1"/>
          <p:nvPr>
            <p:ph type="title"/>
          </p:nvPr>
        </p:nvSpPr>
        <p:spPr>
          <a:prstGeom prst="rect">
            <a:avLst/>
          </a:prstGeom>
        </p:spPr>
        <p:txBody>
          <a:bodyPr/>
          <a:lstStyle>
            <a:lvl1pPr>
              <a:defRPr>
                <a:solidFill>
                  <a:srgbClr val="C94348"/>
                </a:solidFill>
              </a:defRPr>
            </a:lvl1pPr>
          </a:lstStyle>
          <a:p>
            <a:pPr/>
            <a:r>
              <a:t>DeFi Toolkit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22 | RatioGang"/>
          <p:cNvSpPr txBox="1"/>
          <p:nvPr>
            <p:ph type="title"/>
          </p:nvPr>
        </p:nvSpPr>
        <p:spPr>
          <a:prstGeom prst="rect">
            <a:avLst/>
          </a:prstGeom>
        </p:spPr>
        <p:txBody>
          <a:bodyPr/>
          <a:lstStyle>
            <a:lvl1pPr>
              <a:defRPr>
                <a:solidFill>
                  <a:srgbClr val="C94348"/>
                </a:solidFill>
              </a:defRPr>
            </a:lvl1pPr>
          </a:lstStyle>
          <a:p>
            <a:pPr/>
            <a:r>
              <a:t>#22 | RatioGang</a:t>
            </a:r>
          </a:p>
        </p:txBody>
      </p:sp>
      <p:sp>
        <p:nvSpPr>
          <p:cNvPr id="263" name="ratiogang.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ratiogang.com</a:t>
            </a:r>
          </a:p>
        </p:txBody>
      </p:sp>
      <p:pic>
        <p:nvPicPr>
          <p:cNvPr id="264" name="Screenshot 2021-10-08 at 0.45.28.png" descr="Screenshot 2021-10-08 at 0.45.28.png"/>
          <p:cNvPicPr>
            <a:picLocks noChangeAspect="1"/>
          </p:cNvPicPr>
          <p:nvPr/>
        </p:nvPicPr>
        <p:blipFill>
          <a:blip r:embed="rId3">
            <a:extLst/>
          </a:blip>
          <a:stretch>
            <a:fillRect/>
          </a:stretch>
        </p:blipFill>
        <p:spPr>
          <a:xfrm>
            <a:off x="5249157" y="3699608"/>
            <a:ext cx="13885686" cy="935380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23 | Impersonator"/>
          <p:cNvSpPr txBox="1"/>
          <p:nvPr>
            <p:ph type="title"/>
          </p:nvPr>
        </p:nvSpPr>
        <p:spPr>
          <a:prstGeom prst="rect">
            <a:avLst/>
          </a:prstGeom>
        </p:spPr>
        <p:txBody>
          <a:bodyPr/>
          <a:lstStyle>
            <a:lvl1pPr>
              <a:defRPr>
                <a:solidFill>
                  <a:srgbClr val="C94348"/>
                </a:solidFill>
              </a:defRPr>
            </a:lvl1pPr>
          </a:lstStyle>
          <a:p>
            <a:pPr/>
            <a:r>
              <a:t>#23 | Impersonator</a:t>
            </a:r>
          </a:p>
        </p:txBody>
      </p:sp>
      <p:sp>
        <p:nvSpPr>
          <p:cNvPr id="267" name="apoorvlathey.com/impersonator/">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apoorvlathey.com/impersonator/</a:t>
            </a:r>
          </a:p>
        </p:txBody>
      </p:sp>
      <p:pic>
        <p:nvPicPr>
          <p:cNvPr id="268" name="Screenshot 2021-10-08 at 1.15.38.png" descr="Screenshot 2021-10-08 at 1.15.38.png"/>
          <p:cNvPicPr>
            <a:picLocks noChangeAspect="1"/>
          </p:cNvPicPr>
          <p:nvPr/>
        </p:nvPicPr>
        <p:blipFill>
          <a:blip r:embed="rId3">
            <a:extLst/>
          </a:blip>
          <a:stretch>
            <a:fillRect/>
          </a:stretch>
        </p:blipFill>
        <p:spPr>
          <a:xfrm>
            <a:off x="3568700" y="3861659"/>
            <a:ext cx="17246600" cy="90297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24 | hal."/>
          <p:cNvSpPr txBox="1"/>
          <p:nvPr>
            <p:ph type="title"/>
          </p:nvPr>
        </p:nvSpPr>
        <p:spPr>
          <a:prstGeom prst="rect">
            <a:avLst/>
          </a:prstGeom>
        </p:spPr>
        <p:txBody>
          <a:bodyPr/>
          <a:lstStyle>
            <a:lvl1pPr>
              <a:defRPr>
                <a:solidFill>
                  <a:srgbClr val="C94348"/>
                </a:solidFill>
              </a:defRPr>
            </a:lvl1pPr>
          </a:lstStyle>
          <a:p>
            <a:pPr/>
            <a:r>
              <a:t>#24 | hal.</a:t>
            </a:r>
          </a:p>
        </p:txBody>
      </p:sp>
      <p:sp>
        <p:nvSpPr>
          <p:cNvPr id="271" name="hal.xyz">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hal.xyz</a:t>
            </a:r>
          </a:p>
        </p:txBody>
      </p:sp>
      <p:pic>
        <p:nvPicPr>
          <p:cNvPr id="272" name="Screenshot 2021-10-08 at 0.36.02.png" descr="Screenshot 2021-10-08 at 0.36.02.png"/>
          <p:cNvPicPr>
            <a:picLocks noChangeAspect="1"/>
          </p:cNvPicPr>
          <p:nvPr/>
        </p:nvPicPr>
        <p:blipFill>
          <a:blip r:embed="rId3">
            <a:extLst/>
          </a:blip>
          <a:stretch>
            <a:fillRect/>
          </a:stretch>
        </p:blipFill>
        <p:spPr>
          <a:xfrm>
            <a:off x="5604354" y="3256741"/>
            <a:ext cx="13175292" cy="9477319"/>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25 | Token Allowance Checker"/>
          <p:cNvSpPr txBox="1"/>
          <p:nvPr>
            <p:ph type="title"/>
          </p:nvPr>
        </p:nvSpPr>
        <p:spPr>
          <a:prstGeom prst="rect">
            <a:avLst/>
          </a:prstGeom>
        </p:spPr>
        <p:txBody>
          <a:bodyPr/>
          <a:lstStyle>
            <a:lvl1pPr>
              <a:defRPr>
                <a:solidFill>
                  <a:srgbClr val="C94348"/>
                </a:solidFill>
              </a:defRPr>
            </a:lvl1pPr>
          </a:lstStyle>
          <a:p>
            <a:pPr/>
            <a:r>
              <a:t>#25 | Token Allowance Checker</a:t>
            </a:r>
          </a:p>
        </p:txBody>
      </p:sp>
      <p:sp>
        <p:nvSpPr>
          <p:cNvPr id="275" name="tac.dappstar.io">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tac.dappstar.io</a:t>
            </a:r>
          </a:p>
        </p:txBody>
      </p:sp>
      <p:pic>
        <p:nvPicPr>
          <p:cNvPr id="276" name="Screenshot 2021-10-08 at 0.54.15.png" descr="Screenshot 2021-10-08 at 0.54.15.png"/>
          <p:cNvPicPr>
            <a:picLocks noChangeAspect="1"/>
          </p:cNvPicPr>
          <p:nvPr/>
        </p:nvPicPr>
        <p:blipFill>
          <a:blip r:embed="rId3">
            <a:extLst/>
          </a:blip>
          <a:stretch>
            <a:fillRect/>
          </a:stretch>
        </p:blipFill>
        <p:spPr>
          <a:xfrm>
            <a:off x="5866069" y="3912516"/>
            <a:ext cx="12651862" cy="892798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26 | ETH.Build"/>
          <p:cNvSpPr txBox="1"/>
          <p:nvPr>
            <p:ph type="title"/>
          </p:nvPr>
        </p:nvSpPr>
        <p:spPr>
          <a:prstGeom prst="rect">
            <a:avLst/>
          </a:prstGeom>
        </p:spPr>
        <p:txBody>
          <a:bodyPr/>
          <a:lstStyle>
            <a:lvl1pPr>
              <a:defRPr>
                <a:solidFill>
                  <a:srgbClr val="C94348"/>
                </a:solidFill>
              </a:defRPr>
            </a:lvl1pPr>
          </a:lstStyle>
          <a:p>
            <a:pPr/>
            <a:r>
              <a:t>#26 | ETH.Build</a:t>
            </a:r>
          </a:p>
        </p:txBody>
      </p:sp>
      <p:sp>
        <p:nvSpPr>
          <p:cNvPr id="279" name="eth.build">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eth.build</a:t>
            </a:r>
          </a:p>
        </p:txBody>
      </p:sp>
      <p:pic>
        <p:nvPicPr>
          <p:cNvPr id="280" name="Screenshot 2021-10-08 at 0.49.22.png" descr="Screenshot 2021-10-08 at 0.49.22.png"/>
          <p:cNvPicPr>
            <a:picLocks noChangeAspect="1"/>
          </p:cNvPicPr>
          <p:nvPr/>
        </p:nvPicPr>
        <p:blipFill>
          <a:blip r:embed="rId3">
            <a:extLst/>
          </a:blip>
          <a:stretch>
            <a:fillRect/>
          </a:stretch>
        </p:blipFill>
        <p:spPr>
          <a:xfrm>
            <a:off x="4248741" y="3938399"/>
            <a:ext cx="15886518" cy="887622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27 | L2BEAT"/>
          <p:cNvSpPr txBox="1"/>
          <p:nvPr>
            <p:ph type="title"/>
          </p:nvPr>
        </p:nvSpPr>
        <p:spPr>
          <a:prstGeom prst="rect">
            <a:avLst/>
          </a:prstGeom>
        </p:spPr>
        <p:txBody>
          <a:bodyPr/>
          <a:lstStyle>
            <a:lvl1pPr>
              <a:defRPr>
                <a:solidFill>
                  <a:srgbClr val="C94348"/>
                </a:solidFill>
              </a:defRPr>
            </a:lvl1pPr>
          </a:lstStyle>
          <a:p>
            <a:pPr/>
            <a:r>
              <a:t>#27 | L2BEAT</a:t>
            </a:r>
          </a:p>
        </p:txBody>
      </p:sp>
      <p:sp>
        <p:nvSpPr>
          <p:cNvPr id="283" name="l2beat.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l2beat.com</a:t>
            </a:r>
          </a:p>
        </p:txBody>
      </p:sp>
      <p:pic>
        <p:nvPicPr>
          <p:cNvPr id="284" name="Screenshot 2021-10-08 at 0.42.15.png" descr="Screenshot 2021-10-08 at 0.42.15.png"/>
          <p:cNvPicPr>
            <a:picLocks noChangeAspect="1"/>
          </p:cNvPicPr>
          <p:nvPr/>
        </p:nvPicPr>
        <p:blipFill>
          <a:blip r:embed="rId3">
            <a:extLst/>
          </a:blip>
          <a:stretch>
            <a:fillRect/>
          </a:stretch>
        </p:blipFill>
        <p:spPr>
          <a:xfrm>
            <a:off x="6199552" y="3183943"/>
            <a:ext cx="11984896" cy="991123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28 | Ultrasound.money"/>
          <p:cNvSpPr txBox="1"/>
          <p:nvPr>
            <p:ph type="title"/>
          </p:nvPr>
        </p:nvSpPr>
        <p:spPr>
          <a:prstGeom prst="rect">
            <a:avLst/>
          </a:prstGeom>
        </p:spPr>
        <p:txBody>
          <a:bodyPr/>
          <a:lstStyle>
            <a:lvl1pPr>
              <a:defRPr>
                <a:solidFill>
                  <a:srgbClr val="C94348"/>
                </a:solidFill>
              </a:defRPr>
            </a:lvl1pPr>
          </a:lstStyle>
          <a:p>
            <a:pPr/>
            <a:r>
              <a:t>#28 | Ultrasound.money</a:t>
            </a:r>
          </a:p>
        </p:txBody>
      </p:sp>
      <p:sp>
        <p:nvSpPr>
          <p:cNvPr id="287" name="ultrasound.money">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ultrasound.money</a:t>
            </a:r>
          </a:p>
        </p:txBody>
      </p:sp>
      <p:pic>
        <p:nvPicPr>
          <p:cNvPr id="288" name="Screenshot 2021-10-08 at 0.50.37.png" descr="Screenshot 2021-10-08 at 0.50.37.png"/>
          <p:cNvPicPr>
            <a:picLocks noChangeAspect="1"/>
          </p:cNvPicPr>
          <p:nvPr/>
        </p:nvPicPr>
        <p:blipFill>
          <a:blip r:embed="rId3">
            <a:extLst/>
          </a:blip>
          <a:stretch>
            <a:fillRect/>
          </a:stretch>
        </p:blipFill>
        <p:spPr>
          <a:xfrm>
            <a:off x="6029122" y="3792795"/>
            <a:ext cx="12325756" cy="916742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29 | fees.wtf"/>
          <p:cNvSpPr txBox="1"/>
          <p:nvPr>
            <p:ph type="title"/>
          </p:nvPr>
        </p:nvSpPr>
        <p:spPr>
          <a:prstGeom prst="rect">
            <a:avLst/>
          </a:prstGeom>
        </p:spPr>
        <p:txBody>
          <a:bodyPr/>
          <a:lstStyle>
            <a:lvl1pPr>
              <a:defRPr>
                <a:solidFill>
                  <a:srgbClr val="C94348"/>
                </a:solidFill>
              </a:defRPr>
            </a:lvl1pPr>
          </a:lstStyle>
          <a:p>
            <a:pPr/>
            <a:r>
              <a:t>#29 | fees.wtf</a:t>
            </a:r>
          </a:p>
        </p:txBody>
      </p:sp>
      <p:sp>
        <p:nvSpPr>
          <p:cNvPr id="291" name="fees.wtf">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fees.wtf</a:t>
            </a:r>
          </a:p>
        </p:txBody>
      </p:sp>
      <p:pic>
        <p:nvPicPr>
          <p:cNvPr id="292" name="Screenshot 2021-10-07 at 23.56.56.png" descr="Screenshot 2021-10-07 at 23.56.56.png"/>
          <p:cNvPicPr>
            <a:picLocks noChangeAspect="1"/>
          </p:cNvPicPr>
          <p:nvPr/>
        </p:nvPicPr>
        <p:blipFill>
          <a:blip r:embed="rId3">
            <a:extLst/>
          </a:blip>
          <a:srcRect l="0" t="0" r="0" b="12471"/>
          <a:stretch>
            <a:fillRect/>
          </a:stretch>
        </p:blipFill>
        <p:spPr>
          <a:xfrm>
            <a:off x="5842000" y="3403373"/>
            <a:ext cx="12700000" cy="92931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30 | txn.finance"/>
          <p:cNvSpPr txBox="1"/>
          <p:nvPr>
            <p:ph type="title"/>
          </p:nvPr>
        </p:nvSpPr>
        <p:spPr>
          <a:prstGeom prst="rect">
            <a:avLst/>
          </a:prstGeom>
        </p:spPr>
        <p:txBody>
          <a:bodyPr/>
          <a:lstStyle>
            <a:lvl1pPr>
              <a:defRPr>
                <a:solidFill>
                  <a:srgbClr val="C94348"/>
                </a:solidFill>
              </a:defRPr>
            </a:lvl1pPr>
          </a:lstStyle>
          <a:p>
            <a:pPr/>
            <a:r>
              <a:t>#30 | txn.finance</a:t>
            </a:r>
          </a:p>
        </p:txBody>
      </p:sp>
      <p:sp>
        <p:nvSpPr>
          <p:cNvPr id="295" name="txn.finance">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txn.finance</a:t>
            </a:r>
          </a:p>
        </p:txBody>
      </p:sp>
      <p:pic>
        <p:nvPicPr>
          <p:cNvPr id="296" name="Screenshot 2021-10-08 at 0.23.45.png" descr="Screenshot 2021-10-08 at 0.23.45.png"/>
          <p:cNvPicPr>
            <a:picLocks noChangeAspect="1"/>
          </p:cNvPicPr>
          <p:nvPr/>
        </p:nvPicPr>
        <p:blipFill>
          <a:blip r:embed="rId3">
            <a:extLst/>
          </a:blip>
          <a:stretch>
            <a:fillRect/>
          </a:stretch>
        </p:blipFill>
        <p:spPr>
          <a:xfrm>
            <a:off x="6457700" y="3913792"/>
            <a:ext cx="11468600" cy="892543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31 (bonus) | Feed Vitalik"/>
          <p:cNvSpPr txBox="1"/>
          <p:nvPr>
            <p:ph type="title"/>
          </p:nvPr>
        </p:nvSpPr>
        <p:spPr>
          <a:prstGeom prst="rect">
            <a:avLst/>
          </a:prstGeom>
        </p:spPr>
        <p:txBody>
          <a:bodyPr/>
          <a:lstStyle>
            <a:lvl1pPr>
              <a:defRPr>
                <a:solidFill>
                  <a:srgbClr val="C94348"/>
                </a:solidFill>
              </a:defRPr>
            </a:lvl1pPr>
          </a:lstStyle>
          <a:p>
            <a:pPr/>
            <a:r>
              <a:t>#31 (bonus) | Feed Vitalik</a:t>
            </a:r>
          </a:p>
        </p:txBody>
      </p:sp>
      <p:sp>
        <p:nvSpPr>
          <p:cNvPr id="299" name="feedvitalik.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feedvitalik.com</a:t>
            </a:r>
          </a:p>
        </p:txBody>
      </p:sp>
      <p:pic>
        <p:nvPicPr>
          <p:cNvPr id="300" name="Screenshot 2021-10-08 at 0.52.24.png" descr="Screenshot 2021-10-08 at 0.52.24.png"/>
          <p:cNvPicPr>
            <a:picLocks noChangeAspect="1"/>
          </p:cNvPicPr>
          <p:nvPr/>
        </p:nvPicPr>
        <p:blipFill>
          <a:blip r:embed="rId3">
            <a:extLst/>
          </a:blip>
          <a:stretch>
            <a:fillRect/>
          </a:stretch>
        </p:blipFill>
        <p:spPr>
          <a:xfrm>
            <a:off x="5696656" y="3966946"/>
            <a:ext cx="12990688" cy="881912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ocumentation, Security, Network &amp; Nodes, Blocks &amp; Transactions, Wallets, Fees (gas), Current Gas, Historic Gas, Gas Tools, Gas Tokens, Private Key &amp; Address, Recovery, Meta Transactions, Custom Transactions, Transaction Decoders, Automation, Allowances,"/>
          <p:cNvSpPr txBox="1"/>
          <p:nvPr/>
        </p:nvSpPr>
        <p:spPr>
          <a:xfrm>
            <a:off x="2530818" y="1709933"/>
            <a:ext cx="19322364" cy="102961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spcBef>
                <a:spcPts val="4500"/>
              </a:spcBef>
              <a:defRPr sz="5700"/>
            </a:lvl1pPr>
          </a:lstStyle>
          <a:p>
            <a:pPr/>
            <a:r>
              <a:t>Documentation, Security, Network &amp; Nodes, Blocks &amp; Transactions, Wallets, Fees (gas), Current Gas, Historic Gas, Gas Tools, Gas Tokens, Private Key &amp; Address, Recovery, Meta Transactions, Custom Transactions, Transaction Decoders, Automation, Allowances, Portfolio Trackers, Financial Metrics (Dashboards), TVL (Total Value Locked), Token Swaps, Communication, Mempool Data, Prediction Markets, Oracles, DAOs, BTC on Ethereum, Yield Farming, Layer 2, Social Money, Contract Inspection, Contract Interaction, Governance, NFTs, Token Claims (Airdrops), MEV (Miner Extractable Value), Protocols, Flippening, Books, Newsletters, Programming, Research, EIP-1559, Ethereum 2.0, Fun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94348"/>
        </a:solidFill>
      </p:bgPr>
    </p:bg>
    <p:spTree>
      <p:nvGrpSpPr>
        <p:cNvPr id="1" name=""/>
        <p:cNvGrpSpPr/>
        <p:nvPr/>
      </p:nvGrpSpPr>
      <p:grpSpPr>
        <a:xfrm>
          <a:off x="0" y="0"/>
          <a:ext cx="0" cy="0"/>
          <a:chOff x="0" y="0"/>
          <a:chExt cx="0" cy="0"/>
        </a:xfrm>
      </p:grpSpPr>
      <p:sp>
        <p:nvSpPr>
          <p:cNvPr id="302" name="Konec praktických ukázek"/>
          <p:cNvSpPr txBox="1"/>
          <p:nvPr>
            <p:ph type="body" sz="half" idx="1"/>
          </p:nvPr>
        </p:nvSpPr>
        <p:spPr>
          <a:prstGeom prst="rect">
            <a:avLst/>
          </a:prstGeom>
        </p:spPr>
        <p:txBody>
          <a:bodyPr/>
          <a:lstStyle>
            <a:lvl1pPr>
              <a:defRPr>
                <a:solidFill>
                  <a:srgbClr val="FFFFFF"/>
                </a:solidFill>
              </a:defRPr>
            </a:lvl1pPr>
          </a:lstStyle>
          <a:p>
            <a:pPr/>
            <a:r>
              <a:t>Konec praktických ukázek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Hledám contributor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Hledám contributory!</a:t>
            </a:r>
          </a:p>
        </p:txBody>
      </p:sp>
      <p:sp>
        <p:nvSpPr>
          <p:cNvPr id="305" name="Pomožte s doplňováním odkazů do seznamu ❤️…"/>
          <p:cNvSpPr txBox="1"/>
          <p:nvPr>
            <p:ph type="body" idx="1"/>
          </p:nvPr>
        </p:nvSpPr>
        <p:spPr>
          <a:prstGeom prst="rect">
            <a:avLst/>
          </a:prstGeom>
        </p:spPr>
        <p:txBody>
          <a:bodyPr/>
          <a:lstStyle/>
          <a:p>
            <a:pPr/>
            <a:r>
              <a:t>Pomožte s doplňováním odkazů do seznamu ❤️</a:t>
            </a:r>
          </a:p>
          <a:p>
            <a:pPr/>
            <a:r>
              <a:t>Repozitář na GitHubu:</a:t>
            </a:r>
            <a:br/>
            <a:r>
              <a:rPr u="sng">
                <a:hlinkClick r:id="rId2" invalidUrl="" action="" tgtFrame="" tooltip="" history="1" highlightClick="0" endSnd="0"/>
              </a:rPr>
              <a:t>https://github.com/gweicz/defi-toolkit</a:t>
            </a:r>
          </a:p>
        </p:txBody>
      </p:sp>
      <p:sp>
        <p:nvSpPr>
          <p:cNvPr id="306" name="DeFi Toolkit"/>
          <p:cNvSpPr txBox="1"/>
          <p:nvPr>
            <p:ph type="title"/>
          </p:nvPr>
        </p:nvSpPr>
        <p:spPr>
          <a:prstGeom prst="rect">
            <a:avLst/>
          </a:prstGeom>
        </p:spPr>
        <p:txBody>
          <a:bodyPr/>
          <a:lstStyle>
            <a:lvl1pPr>
              <a:defRPr>
                <a:solidFill>
                  <a:srgbClr val="C94348"/>
                </a:solidFill>
              </a:defRPr>
            </a:lvl1pPr>
          </a:lstStyle>
          <a:p>
            <a:pPr/>
            <a:r>
              <a:t>DeFi Toolkit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0454A"/>
        </a:solidFill>
      </p:bgPr>
    </p:bg>
    <p:spTree>
      <p:nvGrpSpPr>
        <p:cNvPr id="1" name=""/>
        <p:cNvGrpSpPr/>
        <p:nvPr/>
      </p:nvGrpSpPr>
      <p:grpSpPr>
        <a:xfrm>
          <a:off x="0" y="0"/>
          <a:ext cx="0" cy="0"/>
          <a:chOff x="0" y="0"/>
          <a:chExt cx="0" cy="0"/>
        </a:xfrm>
      </p:grpSpPr>
      <p:sp>
        <p:nvSpPr>
          <p:cNvPr id="308" name="A to je vše… Díky za účast! :)  Dejte mi follow na Twitteru - @treecz…"/>
          <p:cNvSpPr txBox="1"/>
          <p:nvPr>
            <p:ph type="body" idx="1"/>
          </p:nvPr>
        </p:nvSpPr>
        <p:spPr>
          <a:xfrm>
            <a:off x="1140897" y="3373788"/>
            <a:ext cx="22102206" cy="6968424"/>
          </a:xfrm>
          <a:prstGeom prst="rect">
            <a:avLst/>
          </a:prstGeom>
        </p:spPr>
        <p:txBody>
          <a:bodyPr anchor="t"/>
          <a:lstStyle/>
          <a:p>
            <a:pPr>
              <a:defRPr b="1" spc="-170" sz="8500">
                <a:solidFill>
                  <a:srgbClr val="FFFFFF"/>
                </a:solidFill>
                <a:latin typeface="+mn-lt"/>
                <a:ea typeface="+mn-ea"/>
                <a:cs typeface="+mn-cs"/>
                <a:sym typeface="Helvetica Neue"/>
              </a:defRPr>
            </a:pPr>
            <a:r>
              <a:t>A to je vše… Díky za účast! :)</a:t>
            </a:r>
            <a:br/>
            <a:br/>
            <a:r>
              <a:t>Dejte mi follow na Twitteru - @treecz</a:t>
            </a:r>
          </a:p>
          <a:p>
            <a:pPr>
              <a:defRPr b="1" spc="-170" sz="8500">
                <a:solidFill>
                  <a:srgbClr val="FFFFFF"/>
                </a:solidFill>
                <a:latin typeface="+mn-lt"/>
                <a:ea typeface="+mn-ea"/>
                <a:cs typeface="+mn-cs"/>
                <a:sym typeface="Helvetica Neue"/>
              </a:defRPr>
            </a:pPr>
          </a:p>
          <a:p>
            <a:pPr>
              <a:defRPr b="1" spc="-170" sz="8500">
                <a:solidFill>
                  <a:srgbClr val="FFFFFF"/>
                </a:solidFill>
                <a:latin typeface="+mn-lt"/>
                <a:ea typeface="+mn-ea"/>
                <a:cs typeface="+mn-cs"/>
                <a:sym typeface="Helvetica Neue"/>
              </a:defRPr>
            </a:pPr>
            <a:r>
              <a:t>Sledujte </a:t>
            </a:r>
            <a:r>
              <a:rPr u="sng">
                <a:hlinkClick r:id="rId2" invalidUrl="" action="" tgtFrame="" tooltip="" history="1" highlightClick="0" endSnd="0"/>
              </a:rPr>
              <a:t>gwei.cz</a:t>
            </a:r>
            <a:r>
              <a:t> komunitu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Vznik na začátku srpna 2020 (DeFi summer)…"/>
          <p:cNvSpPr txBox="1"/>
          <p:nvPr>
            <p:ph type="body" idx="1"/>
          </p:nvPr>
        </p:nvSpPr>
        <p:spPr>
          <a:xfrm>
            <a:off x="1206500" y="4248504"/>
            <a:ext cx="21971000" cy="8256012"/>
          </a:xfrm>
          <a:prstGeom prst="rect">
            <a:avLst/>
          </a:prstGeom>
        </p:spPr>
        <p:txBody>
          <a:bodyPr/>
          <a:lstStyle/>
          <a:p>
            <a:pPr/>
            <a:r>
              <a:t>Vznik na začátku srpna 2020 (DeFi summer)</a:t>
            </a:r>
          </a:p>
          <a:p>
            <a:pPr/>
            <a:r>
              <a:t>Na začátku 58 odkazů</a:t>
            </a:r>
          </a:p>
          <a:p>
            <a:pPr/>
            <a:r>
              <a:t>Nyní 208 odkazů a rosteme</a:t>
            </a:r>
          </a:p>
          <a:p>
            <a:pPr/>
            <a:r>
              <a:t>3 contributoři - hledáme další!</a:t>
            </a:r>
          </a:p>
        </p:txBody>
      </p:sp>
      <p:sp>
        <p:nvSpPr>
          <p:cNvPr id="167" name="Historie"/>
          <p:cNvSpPr txBox="1"/>
          <p:nvPr/>
        </p:nvSpPr>
        <p:spPr>
          <a:xfrm>
            <a:off x="1206500" y="224406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Historie</a:t>
            </a:r>
          </a:p>
        </p:txBody>
      </p:sp>
      <p:sp>
        <p:nvSpPr>
          <p:cNvPr id="168" name="DeFi Toolkit"/>
          <p:cNvSpPr txBox="1"/>
          <p:nvPr>
            <p:ph type="title"/>
          </p:nvPr>
        </p:nvSpPr>
        <p:spPr>
          <a:prstGeom prst="rect">
            <a:avLst/>
          </a:prstGeom>
        </p:spPr>
        <p:txBody>
          <a:bodyPr/>
          <a:lstStyle>
            <a:lvl1pPr>
              <a:defRPr>
                <a:solidFill>
                  <a:srgbClr val="C94348"/>
                </a:solidFill>
              </a:defRPr>
            </a:lvl1pPr>
          </a:lstStyle>
          <a:p>
            <a:pPr/>
            <a:r>
              <a:t>DeFi Toolkit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Screenshot 2021-04-01 at 6.40.41.png" descr="Screenshot 2021-04-01 at 6.40.41.png"/>
          <p:cNvPicPr>
            <a:picLocks noChangeAspect="1"/>
          </p:cNvPicPr>
          <p:nvPr/>
        </p:nvPicPr>
        <p:blipFill>
          <a:blip r:embed="rId2">
            <a:extLst/>
          </a:blip>
          <a:stretch>
            <a:fillRect/>
          </a:stretch>
        </p:blipFill>
        <p:spPr>
          <a:xfrm>
            <a:off x="2343682" y="489727"/>
            <a:ext cx="19620436" cy="1231683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Kde ho najdet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Kde ho najdete</a:t>
            </a:r>
          </a:p>
        </p:txBody>
      </p:sp>
      <p:sp>
        <p:nvSpPr>
          <p:cNvPr id="173" name="HackMD: https://hackmd.io/@gweicz/defi-toolkit…"/>
          <p:cNvSpPr txBox="1"/>
          <p:nvPr>
            <p:ph type="body" idx="1"/>
          </p:nvPr>
        </p:nvSpPr>
        <p:spPr>
          <a:prstGeom prst="rect">
            <a:avLst/>
          </a:prstGeom>
        </p:spPr>
        <p:txBody>
          <a:bodyPr/>
          <a:lstStyle/>
          <a:p>
            <a:pPr/>
            <a:r>
              <a:t>HackMD: </a:t>
            </a:r>
            <a:r>
              <a:rPr u="sng">
                <a:hlinkClick r:id="rId2" invalidUrl="" action="" tgtFrame="" tooltip="" history="1" highlightClick="0" endSnd="0"/>
              </a:rPr>
              <a:t>https://hackmd.io/@gweicz/defi-toolkit</a:t>
            </a:r>
          </a:p>
          <a:p>
            <a:pPr/>
            <a:r>
              <a:t>GitHub repozitář: </a:t>
            </a:r>
            <a:r>
              <a:rPr u="sng">
                <a:hlinkClick r:id="rId3" invalidUrl="" action="" tgtFrame="" tooltip="" history="1" highlightClick="0" endSnd="0"/>
              </a:rPr>
              <a:t>https://github.com/gweicz/defi-toolkit</a:t>
            </a:r>
          </a:p>
        </p:txBody>
      </p:sp>
      <p:sp>
        <p:nvSpPr>
          <p:cNvPr id="174" name="DeFi Toolkit"/>
          <p:cNvSpPr txBox="1"/>
          <p:nvPr>
            <p:ph type="title"/>
          </p:nvPr>
        </p:nvSpPr>
        <p:spPr>
          <a:prstGeom prst="rect">
            <a:avLst/>
          </a:prstGeom>
        </p:spPr>
        <p:txBody>
          <a:bodyPr/>
          <a:lstStyle>
            <a:lvl1pPr>
              <a:defRPr>
                <a:solidFill>
                  <a:srgbClr val="C94348"/>
                </a:solidFill>
              </a:defRPr>
            </a:lvl1pPr>
          </a:lstStyle>
          <a:p>
            <a:pPr/>
            <a:r>
              <a:t>DeFi Toolkit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D4449"/>
        </a:solidFill>
      </p:bgPr>
    </p:bg>
    <p:spTree>
      <p:nvGrpSpPr>
        <p:cNvPr id="1" name=""/>
        <p:cNvGrpSpPr/>
        <p:nvPr/>
      </p:nvGrpSpPr>
      <p:grpSpPr>
        <a:xfrm>
          <a:off x="0" y="0"/>
          <a:ext cx="0" cy="0"/>
          <a:chOff x="0" y="0"/>
          <a:chExt cx="0" cy="0"/>
        </a:xfrm>
      </p:grpSpPr>
      <p:sp>
        <p:nvSpPr>
          <p:cNvPr id="176" name="DeFi Toolkit showcase -…"/>
          <p:cNvSpPr txBox="1"/>
          <p:nvPr>
            <p:ph type="body" sz="half" idx="1"/>
          </p:nvPr>
        </p:nvSpPr>
        <p:spPr>
          <a:prstGeom prst="rect">
            <a:avLst/>
          </a:prstGeom>
        </p:spPr>
        <p:txBody>
          <a:bodyPr/>
          <a:lstStyle/>
          <a:p>
            <a:pPr>
              <a:defRPr>
                <a:solidFill>
                  <a:srgbClr val="FFFFFF"/>
                </a:solidFill>
              </a:defRPr>
            </a:pPr>
            <a:r>
              <a:t>DeFi Toolkit showcase - </a:t>
            </a:r>
          </a:p>
          <a:p>
            <a:pPr>
              <a:defRPr>
                <a:solidFill>
                  <a:srgbClr val="FFFFFF"/>
                </a:solidFill>
              </a:defRPr>
            </a:pPr>
            <a:r>
              <a:t>30 praktických ukázek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1 | Defi Llama"/>
          <p:cNvSpPr txBox="1"/>
          <p:nvPr>
            <p:ph type="title"/>
          </p:nvPr>
        </p:nvSpPr>
        <p:spPr>
          <a:prstGeom prst="rect">
            <a:avLst/>
          </a:prstGeom>
        </p:spPr>
        <p:txBody>
          <a:bodyPr/>
          <a:lstStyle>
            <a:lvl1pPr>
              <a:defRPr>
                <a:solidFill>
                  <a:srgbClr val="C94348"/>
                </a:solidFill>
              </a:defRPr>
            </a:lvl1pPr>
          </a:lstStyle>
          <a:p>
            <a:pPr/>
            <a:r>
              <a:t>#1 | Defi Llama</a:t>
            </a:r>
          </a:p>
        </p:txBody>
      </p:sp>
      <p:sp>
        <p:nvSpPr>
          <p:cNvPr id="179" name="defillama.com">
            <a:hlinkClick r:id="rId2" invalidUrl="" action="" tgtFrame="" tooltip="" history="1" highlightClick="0" endSnd="0"/>
          </p:cNv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lvl1pPr>
          </a:lstStyle>
          <a:p>
            <a:pPr/>
            <a:r>
              <a:t>defillama.com</a:t>
            </a:r>
          </a:p>
        </p:txBody>
      </p:sp>
      <p:pic>
        <p:nvPicPr>
          <p:cNvPr id="180" name="Screenshot 2021-10-08 at 0.09.34.png" descr="Screenshot 2021-10-08 at 0.09.34.png"/>
          <p:cNvPicPr>
            <a:picLocks noChangeAspect="1"/>
          </p:cNvPicPr>
          <p:nvPr/>
        </p:nvPicPr>
        <p:blipFill>
          <a:blip r:embed="rId3">
            <a:extLst/>
          </a:blip>
          <a:stretch>
            <a:fillRect/>
          </a:stretch>
        </p:blipFill>
        <p:spPr>
          <a:xfrm>
            <a:off x="5924703" y="3689748"/>
            <a:ext cx="12534594" cy="937352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